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02" y="-72"/>
      </p:cViewPr>
      <p:guideLst>
        <p:guide orient="horz" pos="2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16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08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55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77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43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83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72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99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5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1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94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0F67-F6BA-4A5A-8815-F08112B24EE0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B7AA8-AC61-46C3-A863-EC77671650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00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7.wmf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183 Rectángulo"/>
          <p:cNvSpPr/>
          <p:nvPr/>
        </p:nvSpPr>
        <p:spPr>
          <a:xfrm>
            <a:off x="5218819" y="3645024"/>
            <a:ext cx="1531655" cy="566191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4 Conector recto"/>
          <p:cNvCxnSpPr/>
          <p:nvPr/>
        </p:nvCxnSpPr>
        <p:spPr>
          <a:xfrm>
            <a:off x="511248" y="476672"/>
            <a:ext cx="0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11248" y="3356992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Forma libre"/>
          <p:cNvSpPr/>
          <p:nvPr/>
        </p:nvSpPr>
        <p:spPr>
          <a:xfrm>
            <a:off x="1015304" y="1278705"/>
            <a:ext cx="2831691" cy="1832918"/>
          </a:xfrm>
          <a:custGeom>
            <a:avLst/>
            <a:gdLst>
              <a:gd name="connsiteX0" fmla="*/ 0 w 2831691"/>
              <a:gd name="connsiteY0" fmla="*/ 1832918 h 1832918"/>
              <a:gd name="connsiteX1" fmla="*/ 250723 w 2831691"/>
              <a:gd name="connsiteY1" fmla="*/ 918518 h 1832918"/>
              <a:gd name="connsiteX2" fmla="*/ 840658 w 2831691"/>
              <a:gd name="connsiteY2" fmla="*/ 299085 h 1832918"/>
              <a:gd name="connsiteX3" fmla="*/ 1637071 w 2831691"/>
              <a:gd name="connsiteY3" fmla="*/ 18866 h 1832918"/>
              <a:gd name="connsiteX4" fmla="*/ 2831691 w 2831691"/>
              <a:gd name="connsiteY4" fmla="*/ 48363 h 183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691" h="1832918">
                <a:moveTo>
                  <a:pt x="0" y="1832918"/>
                </a:moveTo>
                <a:cubicBezTo>
                  <a:pt x="55306" y="1503537"/>
                  <a:pt x="110613" y="1174157"/>
                  <a:pt x="250723" y="918518"/>
                </a:cubicBezTo>
                <a:cubicBezTo>
                  <a:pt x="390833" y="662879"/>
                  <a:pt x="609600" y="449027"/>
                  <a:pt x="840658" y="299085"/>
                </a:cubicBezTo>
                <a:cubicBezTo>
                  <a:pt x="1071716" y="149143"/>
                  <a:pt x="1305232" y="60653"/>
                  <a:pt x="1637071" y="18866"/>
                </a:cubicBezTo>
                <a:cubicBezTo>
                  <a:pt x="1968910" y="-22921"/>
                  <a:pt x="2400300" y="12721"/>
                  <a:pt x="2831691" y="4836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1104018" y="23391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3103536" y="12115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>
            <a:stCxn id="11" idx="7"/>
            <a:endCxn id="12" idx="3"/>
          </p:cNvCxnSpPr>
          <p:nvPr/>
        </p:nvCxnSpPr>
        <p:spPr>
          <a:xfrm flipV="1">
            <a:off x="1226943" y="1334425"/>
            <a:ext cx="1897684" cy="102584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104273" y="24831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</a:t>
            </a:r>
            <a:endParaRPr lang="es-ES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131230" y="13018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Q</a:t>
            </a:r>
            <a:endParaRPr lang="es-ES" b="1" dirty="0"/>
          </a:p>
        </p:txBody>
      </p:sp>
      <p:cxnSp>
        <p:nvCxnSpPr>
          <p:cNvPr id="22" name="21 Conector recto"/>
          <p:cNvCxnSpPr>
            <a:stCxn id="11" idx="1"/>
          </p:cNvCxnSpPr>
          <p:nvPr/>
        </p:nvCxnSpPr>
        <p:spPr>
          <a:xfrm flipV="1">
            <a:off x="1125109" y="2339180"/>
            <a:ext cx="2051651" cy="2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175544" y="1334425"/>
            <a:ext cx="1216" cy="1004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3071249" y="920792"/>
            <a:ext cx="6751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</a:t>
            </a:r>
            <a:r>
              <a:rPr lang="es-ES" sz="1400" b="1" dirty="0" err="1">
                <a:solidFill>
                  <a:srgbClr val="C00000"/>
                </a:solidFill>
              </a:rPr>
              <a:t>x</a:t>
            </a:r>
            <a:r>
              <a:rPr lang="es-ES" sz="1400" b="1" dirty="0" err="1" smtClean="0">
                <a:solidFill>
                  <a:srgbClr val="C00000"/>
                </a:solidFill>
              </a:rPr>
              <a:t>,f</a:t>
            </a:r>
            <a:r>
              <a:rPr lang="es-ES" sz="1400" b="1" dirty="0" smtClean="0">
                <a:solidFill>
                  <a:srgbClr val="C00000"/>
                </a:solidFill>
              </a:rPr>
              <a:t>(x))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3054907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910891" y="3419708"/>
            <a:ext cx="29046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1" name="30 Cerrar llave"/>
          <p:cNvSpPr/>
          <p:nvPr/>
        </p:nvSpPr>
        <p:spPr>
          <a:xfrm>
            <a:off x="3391568" y="1486536"/>
            <a:ext cx="118164" cy="852644"/>
          </a:xfrm>
          <a:prstGeom prst="rightBrace">
            <a:avLst>
              <a:gd name="adj1" fmla="val 8333"/>
              <a:gd name="adj2" fmla="val 506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978543" y="3408273"/>
            <a:ext cx="348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900" b="1" dirty="0">
              <a:solidFill>
                <a:srgbClr val="C00000"/>
              </a:solidFill>
            </a:endParaRPr>
          </a:p>
        </p:txBody>
      </p:sp>
      <p:cxnSp>
        <p:nvCxnSpPr>
          <p:cNvPr id="43" name="42 Conector recto"/>
          <p:cNvCxnSpPr/>
          <p:nvPr/>
        </p:nvCxnSpPr>
        <p:spPr>
          <a:xfrm>
            <a:off x="1182699" y="32756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449972" y="2059620"/>
            <a:ext cx="79060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,f(x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558963" y="1693459"/>
            <a:ext cx="79701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f(x)-f(x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2007469" y="2601665"/>
            <a:ext cx="46038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x-x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47" name="46 Cerrar llave"/>
          <p:cNvSpPr/>
          <p:nvPr/>
        </p:nvSpPr>
        <p:spPr>
          <a:xfrm rot="5400000">
            <a:off x="2174557" y="1762184"/>
            <a:ext cx="118164" cy="1642536"/>
          </a:xfrm>
          <a:prstGeom prst="rightBrace">
            <a:avLst>
              <a:gd name="adj1" fmla="val 8333"/>
              <a:gd name="adj2" fmla="val 506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Arco"/>
          <p:cNvSpPr/>
          <p:nvPr/>
        </p:nvSpPr>
        <p:spPr>
          <a:xfrm>
            <a:off x="1451223" y="2232722"/>
            <a:ext cx="165602" cy="16510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0" name="69 Grupo"/>
          <p:cNvGrpSpPr/>
          <p:nvPr/>
        </p:nvGrpSpPr>
        <p:grpSpPr>
          <a:xfrm>
            <a:off x="678643" y="476672"/>
            <a:ext cx="1811376" cy="615554"/>
            <a:chOff x="3635896" y="2537831"/>
            <a:chExt cx="1811376" cy="615554"/>
          </a:xfrm>
        </p:grpSpPr>
        <p:graphicFrame>
          <p:nvGraphicFramePr>
            <p:cNvPr id="51" name="50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7111422"/>
                </p:ext>
              </p:extLst>
            </p:nvPr>
          </p:nvGraphicFramePr>
          <p:xfrm>
            <a:off x="3935749" y="2775789"/>
            <a:ext cx="1905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Ecuación" r:id="rId3" imgW="190440" imgH="164880" progId="Equation.3">
                    <p:embed/>
                  </p:oleObj>
                </mc:Choice>
                <mc:Fallback>
                  <p:oleObj name="Ecuación" r:id="rId3" imgW="19044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5749" y="2775789"/>
                          <a:ext cx="190500" cy="165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51 CuadroTexto"/>
            <p:cNvSpPr txBox="1"/>
            <p:nvPr/>
          </p:nvSpPr>
          <p:spPr>
            <a:xfrm>
              <a:off x="3635896" y="267367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>
                  <a:solidFill>
                    <a:srgbClr val="3333FF"/>
                  </a:solidFill>
                </a:rPr>
                <a:t>t</a:t>
              </a:r>
              <a:r>
                <a:rPr lang="es-ES" dirty="0" err="1" smtClean="0">
                  <a:solidFill>
                    <a:srgbClr val="3333FF"/>
                  </a:solidFill>
                </a:rPr>
                <a:t>g</a:t>
              </a:r>
              <a:r>
                <a:rPr lang="es-ES" dirty="0" smtClean="0">
                  <a:solidFill>
                    <a:srgbClr val="3333FF"/>
                  </a:solidFill>
                </a:rPr>
                <a:t>    =</a:t>
              </a:r>
              <a:endParaRPr lang="es-ES" dirty="0">
                <a:solidFill>
                  <a:srgbClr val="3333FF"/>
                </a:solidFill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4297277" y="2537831"/>
              <a:ext cx="79701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3333FF"/>
                  </a:solidFill>
                </a:rPr>
                <a:t>f(x)-f(x</a:t>
              </a:r>
              <a:r>
                <a:rPr lang="es-ES" sz="900" b="1" dirty="0" smtClean="0">
                  <a:solidFill>
                    <a:srgbClr val="3333FF"/>
                  </a:solidFill>
                </a:rPr>
                <a:t>0</a:t>
              </a:r>
              <a:r>
                <a:rPr lang="es-ES" sz="1400" b="1" dirty="0" smtClean="0">
                  <a:solidFill>
                    <a:srgbClr val="3333FF"/>
                  </a:solidFill>
                </a:rPr>
                <a:t>)</a:t>
              </a:r>
              <a:endParaRPr lang="es-ES" sz="1400" b="1" dirty="0">
                <a:solidFill>
                  <a:srgbClr val="3333FF"/>
                </a:solidFill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4465592" y="2845608"/>
              <a:ext cx="4603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3333FF"/>
                  </a:solidFill>
                </a:rPr>
                <a:t>x-x</a:t>
              </a:r>
              <a:r>
                <a:rPr lang="es-ES" sz="900" b="1" dirty="0" smtClean="0">
                  <a:solidFill>
                    <a:srgbClr val="3333FF"/>
                  </a:solidFill>
                </a:rPr>
                <a:t>0</a:t>
              </a:r>
              <a:endParaRPr lang="es-ES" sz="1400" b="1" dirty="0">
                <a:solidFill>
                  <a:srgbClr val="3333FF"/>
                </a:solidFill>
              </a:endParaRPr>
            </a:p>
          </p:txBody>
        </p:sp>
        <p:cxnSp>
          <p:nvCxnSpPr>
            <p:cNvPr id="68" name="67 Conector recto"/>
            <p:cNvCxnSpPr/>
            <p:nvPr/>
          </p:nvCxnSpPr>
          <p:spPr>
            <a:xfrm>
              <a:off x="4311738" y="2871530"/>
              <a:ext cx="705488" cy="39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68 CuadroTexto"/>
            <p:cNvSpPr txBox="1"/>
            <p:nvPr/>
          </p:nvSpPr>
          <p:spPr>
            <a:xfrm>
              <a:off x="5094290" y="2660942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rgbClr val="3333FF"/>
                  </a:solidFill>
                </a:rPr>
                <a:t>= </a:t>
              </a:r>
              <a:endParaRPr lang="es-ES" dirty="0">
                <a:solidFill>
                  <a:srgbClr val="3333FF"/>
                </a:solidFill>
              </a:endParaRPr>
            </a:p>
          </p:txBody>
        </p:sp>
      </p:grpSp>
      <p:cxnSp>
        <p:nvCxnSpPr>
          <p:cNvPr id="71" name="70 Conector recto"/>
          <p:cNvCxnSpPr/>
          <p:nvPr/>
        </p:nvCxnSpPr>
        <p:spPr>
          <a:xfrm>
            <a:off x="5124685" y="476672"/>
            <a:ext cx="0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5124685" y="3356992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Forma libre"/>
          <p:cNvSpPr/>
          <p:nvPr/>
        </p:nvSpPr>
        <p:spPr>
          <a:xfrm>
            <a:off x="5628741" y="1278705"/>
            <a:ext cx="2831691" cy="1832918"/>
          </a:xfrm>
          <a:custGeom>
            <a:avLst/>
            <a:gdLst>
              <a:gd name="connsiteX0" fmla="*/ 0 w 2831691"/>
              <a:gd name="connsiteY0" fmla="*/ 1832918 h 1832918"/>
              <a:gd name="connsiteX1" fmla="*/ 250723 w 2831691"/>
              <a:gd name="connsiteY1" fmla="*/ 918518 h 1832918"/>
              <a:gd name="connsiteX2" fmla="*/ 840658 w 2831691"/>
              <a:gd name="connsiteY2" fmla="*/ 299085 h 1832918"/>
              <a:gd name="connsiteX3" fmla="*/ 1637071 w 2831691"/>
              <a:gd name="connsiteY3" fmla="*/ 18866 h 1832918"/>
              <a:gd name="connsiteX4" fmla="*/ 2831691 w 2831691"/>
              <a:gd name="connsiteY4" fmla="*/ 48363 h 183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691" h="1832918">
                <a:moveTo>
                  <a:pt x="0" y="1832918"/>
                </a:moveTo>
                <a:cubicBezTo>
                  <a:pt x="55306" y="1503537"/>
                  <a:pt x="110613" y="1174157"/>
                  <a:pt x="250723" y="918518"/>
                </a:cubicBezTo>
                <a:cubicBezTo>
                  <a:pt x="390833" y="662879"/>
                  <a:pt x="609600" y="449027"/>
                  <a:pt x="840658" y="299085"/>
                </a:cubicBezTo>
                <a:cubicBezTo>
                  <a:pt x="1071716" y="149143"/>
                  <a:pt x="1305232" y="60653"/>
                  <a:pt x="1637071" y="18866"/>
                </a:cubicBezTo>
                <a:cubicBezTo>
                  <a:pt x="1968910" y="-22921"/>
                  <a:pt x="2400300" y="12721"/>
                  <a:pt x="2831691" y="4836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5717455" y="23391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6973568" y="12624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6" name="75 Conector recto"/>
          <p:cNvCxnSpPr>
            <a:stCxn id="74" idx="7"/>
          </p:cNvCxnSpPr>
          <p:nvPr/>
        </p:nvCxnSpPr>
        <p:spPr>
          <a:xfrm flipV="1">
            <a:off x="5840380" y="1355516"/>
            <a:ext cx="1178757" cy="100475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5717710" y="24831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</a:t>
            </a:r>
            <a:endParaRPr lang="es-ES" b="1" dirty="0"/>
          </a:p>
        </p:txBody>
      </p:sp>
      <p:sp>
        <p:nvSpPr>
          <p:cNvPr id="78" name="77 CuadroTexto"/>
          <p:cNvSpPr txBox="1"/>
          <p:nvPr/>
        </p:nvSpPr>
        <p:spPr>
          <a:xfrm>
            <a:off x="7045576" y="13344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Q</a:t>
            </a:r>
            <a:endParaRPr lang="es-ES" b="1" dirty="0"/>
          </a:p>
        </p:txBody>
      </p:sp>
      <p:cxnSp>
        <p:nvCxnSpPr>
          <p:cNvPr id="79" name="78 Conector recto"/>
          <p:cNvCxnSpPr>
            <a:stCxn id="74" idx="1"/>
          </p:cNvCxnSpPr>
          <p:nvPr/>
        </p:nvCxnSpPr>
        <p:spPr>
          <a:xfrm flipV="1">
            <a:off x="5738546" y="2349725"/>
            <a:ext cx="1308246" cy="10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7045576" y="1414454"/>
            <a:ext cx="1216" cy="935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6779991" y="969115"/>
            <a:ext cx="6751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</a:t>
            </a:r>
            <a:r>
              <a:rPr lang="es-ES" sz="1400" b="1" dirty="0" err="1">
                <a:solidFill>
                  <a:srgbClr val="C00000"/>
                </a:solidFill>
              </a:rPr>
              <a:t>x</a:t>
            </a:r>
            <a:r>
              <a:rPr lang="es-ES" sz="1400" b="1" dirty="0" err="1" smtClean="0">
                <a:solidFill>
                  <a:srgbClr val="C00000"/>
                </a:solidFill>
              </a:rPr>
              <a:t>,f</a:t>
            </a:r>
            <a:r>
              <a:rPr lang="es-ES" sz="1400" b="1" dirty="0" smtClean="0">
                <a:solidFill>
                  <a:srgbClr val="C00000"/>
                </a:solidFill>
              </a:rPr>
              <a:t>(x))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cxnSp>
        <p:nvCxnSpPr>
          <p:cNvPr id="82" name="81 Conector recto"/>
          <p:cNvCxnSpPr/>
          <p:nvPr/>
        </p:nvCxnSpPr>
        <p:spPr>
          <a:xfrm>
            <a:off x="7056673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6912657" y="3347700"/>
            <a:ext cx="29046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84" name="83 Cerrar llave"/>
          <p:cNvSpPr/>
          <p:nvPr/>
        </p:nvSpPr>
        <p:spPr>
          <a:xfrm>
            <a:off x="7288000" y="1486536"/>
            <a:ext cx="118164" cy="852644"/>
          </a:xfrm>
          <a:prstGeom prst="rightBrace">
            <a:avLst>
              <a:gd name="adj1" fmla="val 8333"/>
              <a:gd name="adj2" fmla="val 506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5544685" y="3336265"/>
            <a:ext cx="348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900" b="1" dirty="0">
              <a:solidFill>
                <a:srgbClr val="C00000"/>
              </a:solidFill>
            </a:endParaRPr>
          </a:p>
        </p:txBody>
      </p:sp>
      <p:cxnSp>
        <p:nvCxnSpPr>
          <p:cNvPr id="87" name="86 Conector recto"/>
          <p:cNvCxnSpPr/>
          <p:nvPr/>
        </p:nvCxnSpPr>
        <p:spPr>
          <a:xfrm>
            <a:off x="5776678" y="32756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5063409" y="2059620"/>
            <a:ext cx="79060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,f(x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455176" y="1751843"/>
            <a:ext cx="79701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f(x)-f(x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320666" y="2611315"/>
            <a:ext cx="46038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x-x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91" name="90 Cerrar llave"/>
          <p:cNvSpPr/>
          <p:nvPr/>
        </p:nvSpPr>
        <p:spPr>
          <a:xfrm rot="5400000">
            <a:off x="6442805" y="2066201"/>
            <a:ext cx="159336" cy="993329"/>
          </a:xfrm>
          <a:prstGeom prst="rightBrace">
            <a:avLst>
              <a:gd name="adj1" fmla="val 8333"/>
              <a:gd name="adj2" fmla="val 506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Arco"/>
          <p:cNvSpPr/>
          <p:nvPr/>
        </p:nvSpPr>
        <p:spPr>
          <a:xfrm>
            <a:off x="5953461" y="2246081"/>
            <a:ext cx="165602" cy="16510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3" name="92 Grupo"/>
          <p:cNvGrpSpPr/>
          <p:nvPr/>
        </p:nvGrpSpPr>
        <p:grpSpPr>
          <a:xfrm>
            <a:off x="5292080" y="476672"/>
            <a:ext cx="1811376" cy="615554"/>
            <a:chOff x="3635896" y="2537831"/>
            <a:chExt cx="1811376" cy="615554"/>
          </a:xfrm>
        </p:grpSpPr>
        <p:graphicFrame>
          <p:nvGraphicFramePr>
            <p:cNvPr id="94" name="93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9325152"/>
                </p:ext>
              </p:extLst>
            </p:nvPr>
          </p:nvGraphicFramePr>
          <p:xfrm>
            <a:off x="3935749" y="2775789"/>
            <a:ext cx="1905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Ecuación" r:id="rId5" imgW="190440" imgH="164880" progId="Equation.3">
                    <p:embed/>
                  </p:oleObj>
                </mc:Choice>
                <mc:Fallback>
                  <p:oleObj name="Ecuación" r:id="rId5" imgW="19044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5749" y="2775789"/>
                          <a:ext cx="190500" cy="165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94 CuadroTexto"/>
            <p:cNvSpPr txBox="1"/>
            <p:nvPr/>
          </p:nvSpPr>
          <p:spPr>
            <a:xfrm>
              <a:off x="3635896" y="267367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>
                  <a:solidFill>
                    <a:srgbClr val="3333FF"/>
                  </a:solidFill>
                </a:rPr>
                <a:t>t</a:t>
              </a:r>
              <a:r>
                <a:rPr lang="es-ES" dirty="0" err="1" smtClean="0">
                  <a:solidFill>
                    <a:srgbClr val="3333FF"/>
                  </a:solidFill>
                </a:rPr>
                <a:t>g</a:t>
              </a:r>
              <a:r>
                <a:rPr lang="es-ES" dirty="0" smtClean="0">
                  <a:solidFill>
                    <a:srgbClr val="3333FF"/>
                  </a:solidFill>
                </a:rPr>
                <a:t>    =</a:t>
              </a:r>
              <a:endParaRPr lang="es-ES" dirty="0">
                <a:solidFill>
                  <a:srgbClr val="3333FF"/>
                </a:solidFill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4297277" y="2537831"/>
              <a:ext cx="79701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3333FF"/>
                  </a:solidFill>
                </a:rPr>
                <a:t>f(x)-f(x</a:t>
              </a:r>
              <a:r>
                <a:rPr lang="es-ES" sz="900" b="1" dirty="0" smtClean="0">
                  <a:solidFill>
                    <a:srgbClr val="3333FF"/>
                  </a:solidFill>
                </a:rPr>
                <a:t>0</a:t>
              </a:r>
              <a:r>
                <a:rPr lang="es-ES" sz="1400" b="1" dirty="0" smtClean="0">
                  <a:solidFill>
                    <a:srgbClr val="3333FF"/>
                  </a:solidFill>
                </a:rPr>
                <a:t>)</a:t>
              </a:r>
              <a:endParaRPr lang="es-ES" sz="1400" b="1" dirty="0">
                <a:solidFill>
                  <a:srgbClr val="3333FF"/>
                </a:solidFill>
              </a:endParaRP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4465592" y="2845608"/>
              <a:ext cx="4603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3333FF"/>
                  </a:solidFill>
                </a:rPr>
                <a:t>x-x</a:t>
              </a:r>
              <a:r>
                <a:rPr lang="es-ES" sz="900" b="1" dirty="0" smtClean="0">
                  <a:solidFill>
                    <a:srgbClr val="3333FF"/>
                  </a:solidFill>
                </a:rPr>
                <a:t>0</a:t>
              </a:r>
              <a:endParaRPr lang="es-ES" sz="1400" b="1" dirty="0">
                <a:solidFill>
                  <a:srgbClr val="3333FF"/>
                </a:solidFill>
              </a:endParaRPr>
            </a:p>
          </p:txBody>
        </p:sp>
        <p:cxnSp>
          <p:nvCxnSpPr>
            <p:cNvPr id="98" name="97 Conector recto"/>
            <p:cNvCxnSpPr/>
            <p:nvPr/>
          </p:nvCxnSpPr>
          <p:spPr>
            <a:xfrm>
              <a:off x="4311738" y="2871530"/>
              <a:ext cx="705488" cy="39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98 CuadroTexto"/>
            <p:cNvSpPr txBox="1"/>
            <p:nvPr/>
          </p:nvSpPr>
          <p:spPr>
            <a:xfrm>
              <a:off x="5094290" y="2660942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solidFill>
                    <a:srgbClr val="3333FF"/>
                  </a:solidFill>
                </a:rPr>
                <a:t>= </a:t>
              </a:r>
              <a:endParaRPr lang="es-ES" dirty="0">
                <a:solidFill>
                  <a:srgbClr val="3333FF"/>
                </a:solidFill>
              </a:endParaRPr>
            </a:p>
          </p:txBody>
        </p:sp>
      </p:grpSp>
      <p:graphicFrame>
        <p:nvGraphicFramePr>
          <p:cNvPr id="105" name="10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385303"/>
              </p:ext>
            </p:extLst>
          </p:nvPr>
        </p:nvGraphicFramePr>
        <p:xfrm>
          <a:off x="1617927" y="2146992"/>
          <a:ext cx="241206" cy="17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cuación" r:id="rId6" imgW="190440" imgH="164880" progId="Equation.3">
                  <p:embed/>
                </p:oleObj>
              </mc:Choice>
              <mc:Fallback>
                <p:oleObj name="Ecuación" r:id="rId6" imgW="1904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7927" y="2146992"/>
                        <a:ext cx="241206" cy="171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10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834316"/>
              </p:ext>
            </p:extLst>
          </p:nvPr>
        </p:nvGraphicFramePr>
        <p:xfrm>
          <a:off x="6151369" y="2143825"/>
          <a:ext cx="2413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cuación" r:id="rId8" imgW="190440" imgH="164880" progId="Equation.3">
                  <p:embed/>
                </p:oleObj>
              </mc:Choice>
              <mc:Fallback>
                <p:oleObj name="Ecuación" r:id="rId8" imgW="190440" imgH="164880" progId="Equation.3">
                  <p:embed/>
                  <p:pic>
                    <p:nvPicPr>
                      <p:cNvPr id="0" name="10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369" y="2143825"/>
                        <a:ext cx="241300" cy="17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7" name="106 Conector recto"/>
          <p:cNvCxnSpPr/>
          <p:nvPr/>
        </p:nvCxnSpPr>
        <p:spPr>
          <a:xfrm>
            <a:off x="516173" y="3645024"/>
            <a:ext cx="0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>
            <a:off x="516173" y="6525344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Forma libre"/>
          <p:cNvSpPr/>
          <p:nvPr/>
        </p:nvSpPr>
        <p:spPr>
          <a:xfrm>
            <a:off x="1020229" y="4447057"/>
            <a:ext cx="2831691" cy="1832918"/>
          </a:xfrm>
          <a:custGeom>
            <a:avLst/>
            <a:gdLst>
              <a:gd name="connsiteX0" fmla="*/ 0 w 2831691"/>
              <a:gd name="connsiteY0" fmla="*/ 1832918 h 1832918"/>
              <a:gd name="connsiteX1" fmla="*/ 250723 w 2831691"/>
              <a:gd name="connsiteY1" fmla="*/ 918518 h 1832918"/>
              <a:gd name="connsiteX2" fmla="*/ 840658 w 2831691"/>
              <a:gd name="connsiteY2" fmla="*/ 299085 h 1832918"/>
              <a:gd name="connsiteX3" fmla="*/ 1637071 w 2831691"/>
              <a:gd name="connsiteY3" fmla="*/ 18866 h 1832918"/>
              <a:gd name="connsiteX4" fmla="*/ 2831691 w 2831691"/>
              <a:gd name="connsiteY4" fmla="*/ 48363 h 183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691" h="1832918">
                <a:moveTo>
                  <a:pt x="0" y="1832918"/>
                </a:moveTo>
                <a:cubicBezTo>
                  <a:pt x="55306" y="1503537"/>
                  <a:pt x="110613" y="1174157"/>
                  <a:pt x="250723" y="918518"/>
                </a:cubicBezTo>
                <a:cubicBezTo>
                  <a:pt x="390833" y="662879"/>
                  <a:pt x="609600" y="449027"/>
                  <a:pt x="840658" y="299085"/>
                </a:cubicBezTo>
                <a:cubicBezTo>
                  <a:pt x="1071716" y="149143"/>
                  <a:pt x="1305232" y="60653"/>
                  <a:pt x="1637071" y="18866"/>
                </a:cubicBezTo>
                <a:cubicBezTo>
                  <a:pt x="1968910" y="-22921"/>
                  <a:pt x="2400300" y="12721"/>
                  <a:pt x="2831691" y="4836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Elipse"/>
          <p:cNvSpPr/>
          <p:nvPr/>
        </p:nvSpPr>
        <p:spPr>
          <a:xfrm>
            <a:off x="1108943" y="55075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Elipse"/>
          <p:cNvSpPr/>
          <p:nvPr/>
        </p:nvSpPr>
        <p:spPr>
          <a:xfrm>
            <a:off x="1640866" y="4776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2" name="111 Conector recto"/>
          <p:cNvCxnSpPr>
            <a:stCxn id="110" idx="7"/>
            <a:endCxn id="111" idx="3"/>
          </p:cNvCxnSpPr>
          <p:nvPr/>
        </p:nvCxnSpPr>
        <p:spPr>
          <a:xfrm flipV="1">
            <a:off x="1231868" y="4899104"/>
            <a:ext cx="430089" cy="629519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CuadroTexto"/>
          <p:cNvSpPr txBox="1"/>
          <p:nvPr/>
        </p:nvSpPr>
        <p:spPr>
          <a:xfrm>
            <a:off x="800845" y="55823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</a:t>
            </a:r>
            <a:endParaRPr lang="es-ES" b="1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1835633" y="468516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Q</a:t>
            </a:r>
            <a:endParaRPr lang="es-ES" b="1" dirty="0"/>
          </a:p>
        </p:txBody>
      </p:sp>
      <p:cxnSp>
        <p:nvCxnSpPr>
          <p:cNvPr id="115" name="114 Conector recto"/>
          <p:cNvCxnSpPr>
            <a:stCxn id="110" idx="1"/>
          </p:cNvCxnSpPr>
          <p:nvPr/>
        </p:nvCxnSpPr>
        <p:spPr>
          <a:xfrm flipV="1">
            <a:off x="1130034" y="5518077"/>
            <a:ext cx="582120" cy="10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 flipH="1">
            <a:off x="1712154" y="4869993"/>
            <a:ext cx="720" cy="653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CuadroTexto"/>
          <p:cNvSpPr txBox="1"/>
          <p:nvPr/>
        </p:nvSpPr>
        <p:spPr>
          <a:xfrm>
            <a:off x="2171479" y="4137467"/>
            <a:ext cx="6751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</a:t>
            </a:r>
            <a:r>
              <a:rPr lang="es-ES" sz="1400" b="1" dirty="0" err="1">
                <a:solidFill>
                  <a:srgbClr val="C00000"/>
                </a:solidFill>
              </a:rPr>
              <a:t>x</a:t>
            </a:r>
            <a:r>
              <a:rPr lang="es-ES" sz="1400" b="1" dirty="0" err="1" smtClean="0">
                <a:solidFill>
                  <a:srgbClr val="C00000"/>
                </a:solidFill>
              </a:rPr>
              <a:t>,f</a:t>
            </a:r>
            <a:r>
              <a:rPr lang="es-ES" sz="1400" b="1" dirty="0" smtClean="0">
                <a:solidFill>
                  <a:srgbClr val="C00000"/>
                </a:solidFill>
              </a:rPr>
              <a:t>(x))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cxnSp>
        <p:nvCxnSpPr>
          <p:cNvPr id="118" name="117 Conector recto"/>
          <p:cNvCxnSpPr/>
          <p:nvPr/>
        </p:nvCxnSpPr>
        <p:spPr>
          <a:xfrm>
            <a:off x="2448161" y="64533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CuadroTexto"/>
          <p:cNvSpPr txBox="1"/>
          <p:nvPr/>
        </p:nvSpPr>
        <p:spPr>
          <a:xfrm>
            <a:off x="2304145" y="6516052"/>
            <a:ext cx="29046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120" name="119 Cerrar llave"/>
          <p:cNvSpPr/>
          <p:nvPr/>
        </p:nvSpPr>
        <p:spPr>
          <a:xfrm>
            <a:off x="1834054" y="4829695"/>
            <a:ext cx="118164" cy="688382"/>
          </a:xfrm>
          <a:prstGeom prst="rightBrace">
            <a:avLst>
              <a:gd name="adj1" fmla="val 8333"/>
              <a:gd name="adj2" fmla="val 506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CuadroTexto"/>
          <p:cNvSpPr txBox="1"/>
          <p:nvPr/>
        </p:nvSpPr>
        <p:spPr>
          <a:xfrm>
            <a:off x="936173" y="6504617"/>
            <a:ext cx="348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900" b="1" dirty="0">
              <a:solidFill>
                <a:srgbClr val="C00000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1168166" y="644404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CuadroTexto"/>
          <p:cNvSpPr txBox="1"/>
          <p:nvPr/>
        </p:nvSpPr>
        <p:spPr>
          <a:xfrm>
            <a:off x="454897" y="5299980"/>
            <a:ext cx="79060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,f(x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125" name="124 CuadroTexto"/>
          <p:cNvSpPr txBox="1"/>
          <p:nvPr/>
        </p:nvSpPr>
        <p:spPr>
          <a:xfrm>
            <a:off x="1956333" y="5079347"/>
            <a:ext cx="79701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f(x)-f(x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126" name="125 CuadroTexto"/>
          <p:cNvSpPr txBox="1"/>
          <p:nvPr/>
        </p:nvSpPr>
        <p:spPr>
          <a:xfrm>
            <a:off x="1251771" y="5796708"/>
            <a:ext cx="46038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x-x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127" name="126 Cerrar llave"/>
          <p:cNvSpPr/>
          <p:nvPr/>
        </p:nvSpPr>
        <p:spPr>
          <a:xfrm rot="5400000">
            <a:off x="1414210" y="5500585"/>
            <a:ext cx="146979" cy="448907"/>
          </a:xfrm>
          <a:prstGeom prst="rightBrace">
            <a:avLst>
              <a:gd name="adj1" fmla="val 8333"/>
              <a:gd name="adj2" fmla="val 506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Arco"/>
          <p:cNvSpPr/>
          <p:nvPr/>
        </p:nvSpPr>
        <p:spPr>
          <a:xfrm>
            <a:off x="1215593" y="5414433"/>
            <a:ext cx="165602" cy="16510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30" name="12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02180"/>
              </p:ext>
            </p:extLst>
          </p:nvPr>
        </p:nvGraphicFramePr>
        <p:xfrm>
          <a:off x="983421" y="3987508"/>
          <a:ext cx="1905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cuación" r:id="rId10" imgW="190440" imgH="164880" progId="Equation.3">
                  <p:embed/>
                </p:oleObj>
              </mc:Choice>
              <mc:Fallback>
                <p:oleObj name="Ecuación" r:id="rId10" imgW="1904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3421" y="3987508"/>
                        <a:ext cx="1905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130 CuadroTexto"/>
          <p:cNvSpPr txBox="1"/>
          <p:nvPr/>
        </p:nvSpPr>
        <p:spPr>
          <a:xfrm>
            <a:off x="683568" y="388539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3333FF"/>
                </a:solidFill>
              </a:rPr>
              <a:t>t</a:t>
            </a:r>
            <a:r>
              <a:rPr lang="es-ES" dirty="0" err="1" smtClean="0">
                <a:solidFill>
                  <a:srgbClr val="3333FF"/>
                </a:solidFill>
              </a:rPr>
              <a:t>g</a:t>
            </a:r>
            <a:r>
              <a:rPr lang="es-ES" dirty="0" smtClean="0">
                <a:solidFill>
                  <a:srgbClr val="3333FF"/>
                </a:solidFill>
              </a:rPr>
              <a:t>    =</a:t>
            </a:r>
            <a:endParaRPr lang="es-ES" dirty="0">
              <a:solidFill>
                <a:srgbClr val="3333FF"/>
              </a:solidFill>
            </a:endParaRPr>
          </a:p>
        </p:txBody>
      </p:sp>
      <p:sp>
        <p:nvSpPr>
          <p:cNvPr id="132" name="131 CuadroTexto"/>
          <p:cNvSpPr txBox="1"/>
          <p:nvPr/>
        </p:nvSpPr>
        <p:spPr>
          <a:xfrm>
            <a:off x="1344949" y="3749550"/>
            <a:ext cx="79701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3333FF"/>
                </a:solidFill>
              </a:rPr>
              <a:t>f(x)-f(x</a:t>
            </a:r>
            <a:r>
              <a:rPr lang="es-ES" sz="900" b="1" dirty="0" smtClean="0">
                <a:solidFill>
                  <a:srgbClr val="3333FF"/>
                </a:solidFill>
              </a:rPr>
              <a:t>0</a:t>
            </a:r>
            <a:r>
              <a:rPr lang="es-ES" sz="1400" b="1" dirty="0" smtClean="0">
                <a:solidFill>
                  <a:srgbClr val="3333FF"/>
                </a:solidFill>
              </a:rPr>
              <a:t>)</a:t>
            </a:r>
            <a:endParaRPr lang="es-ES" sz="1400" b="1" dirty="0">
              <a:solidFill>
                <a:srgbClr val="3333FF"/>
              </a:solidFill>
            </a:endParaRPr>
          </a:p>
        </p:txBody>
      </p:sp>
      <p:sp>
        <p:nvSpPr>
          <p:cNvPr id="133" name="132 CuadroTexto"/>
          <p:cNvSpPr txBox="1"/>
          <p:nvPr/>
        </p:nvSpPr>
        <p:spPr>
          <a:xfrm>
            <a:off x="1513264" y="4057327"/>
            <a:ext cx="46038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3333FF"/>
                </a:solidFill>
              </a:rPr>
              <a:t>x-x</a:t>
            </a:r>
            <a:r>
              <a:rPr lang="es-ES" sz="900" b="1" dirty="0" smtClean="0">
                <a:solidFill>
                  <a:srgbClr val="3333FF"/>
                </a:solidFill>
              </a:rPr>
              <a:t>0</a:t>
            </a:r>
            <a:endParaRPr lang="es-ES" sz="1400" b="1" dirty="0">
              <a:solidFill>
                <a:srgbClr val="3333FF"/>
              </a:solidFill>
            </a:endParaRPr>
          </a:p>
        </p:txBody>
      </p:sp>
      <p:cxnSp>
        <p:nvCxnSpPr>
          <p:cNvPr id="134" name="133 Conector recto"/>
          <p:cNvCxnSpPr/>
          <p:nvPr/>
        </p:nvCxnSpPr>
        <p:spPr>
          <a:xfrm>
            <a:off x="1359410" y="4083249"/>
            <a:ext cx="705488" cy="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134 CuadroTexto"/>
          <p:cNvSpPr txBox="1"/>
          <p:nvPr/>
        </p:nvSpPr>
        <p:spPr>
          <a:xfrm>
            <a:off x="2141962" y="387266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3333FF"/>
                </a:solidFill>
              </a:rPr>
              <a:t>= </a:t>
            </a:r>
            <a:endParaRPr lang="es-ES" dirty="0">
              <a:solidFill>
                <a:srgbClr val="3333FF"/>
              </a:solidFill>
            </a:endParaRPr>
          </a:p>
        </p:txBody>
      </p:sp>
      <p:graphicFrame>
        <p:nvGraphicFramePr>
          <p:cNvPr id="136" name="13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670217"/>
              </p:ext>
            </p:extLst>
          </p:nvPr>
        </p:nvGraphicFramePr>
        <p:xfrm>
          <a:off x="1446912" y="5381860"/>
          <a:ext cx="143228" cy="10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cuación" r:id="rId11" imgW="190440" imgH="164880" progId="Equation.3">
                  <p:embed/>
                </p:oleObj>
              </mc:Choice>
              <mc:Fallback>
                <p:oleObj name="Ecuación" r:id="rId11" imgW="1904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912" y="5381860"/>
                        <a:ext cx="143228" cy="101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140 Elipse"/>
          <p:cNvSpPr/>
          <p:nvPr/>
        </p:nvSpPr>
        <p:spPr>
          <a:xfrm>
            <a:off x="35496" y="476672"/>
            <a:ext cx="420000" cy="360040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CuadroTexto"/>
          <p:cNvSpPr txBox="1"/>
          <p:nvPr/>
        </p:nvSpPr>
        <p:spPr>
          <a:xfrm>
            <a:off x="94653" y="467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1</a:t>
            </a:r>
            <a:endParaRPr lang="es-ES" b="1" dirty="0"/>
          </a:p>
        </p:txBody>
      </p:sp>
      <p:sp>
        <p:nvSpPr>
          <p:cNvPr id="143" name="142 Elipse"/>
          <p:cNvSpPr/>
          <p:nvPr/>
        </p:nvSpPr>
        <p:spPr>
          <a:xfrm>
            <a:off x="4644008" y="476672"/>
            <a:ext cx="420000" cy="360040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CuadroTexto"/>
          <p:cNvSpPr txBox="1"/>
          <p:nvPr/>
        </p:nvSpPr>
        <p:spPr>
          <a:xfrm>
            <a:off x="4703165" y="467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2</a:t>
            </a:r>
            <a:endParaRPr lang="es-ES" b="1" dirty="0"/>
          </a:p>
        </p:txBody>
      </p:sp>
      <p:sp>
        <p:nvSpPr>
          <p:cNvPr id="145" name="144 Elipse"/>
          <p:cNvSpPr/>
          <p:nvPr/>
        </p:nvSpPr>
        <p:spPr>
          <a:xfrm>
            <a:off x="35496" y="3645024"/>
            <a:ext cx="420000" cy="360040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CuadroTexto"/>
          <p:cNvSpPr txBox="1"/>
          <p:nvPr/>
        </p:nvSpPr>
        <p:spPr>
          <a:xfrm>
            <a:off x="94653" y="3635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3</a:t>
            </a:r>
            <a:endParaRPr lang="es-ES" b="1" dirty="0"/>
          </a:p>
        </p:txBody>
      </p:sp>
      <p:cxnSp>
        <p:nvCxnSpPr>
          <p:cNvPr id="147" name="146 Conector recto"/>
          <p:cNvCxnSpPr/>
          <p:nvPr/>
        </p:nvCxnSpPr>
        <p:spPr>
          <a:xfrm>
            <a:off x="5124685" y="3645024"/>
            <a:ext cx="0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5082313" y="6525344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148 Forma libre"/>
          <p:cNvSpPr/>
          <p:nvPr/>
        </p:nvSpPr>
        <p:spPr>
          <a:xfrm>
            <a:off x="5628741" y="4447057"/>
            <a:ext cx="2831691" cy="1832918"/>
          </a:xfrm>
          <a:custGeom>
            <a:avLst/>
            <a:gdLst>
              <a:gd name="connsiteX0" fmla="*/ 0 w 2831691"/>
              <a:gd name="connsiteY0" fmla="*/ 1832918 h 1832918"/>
              <a:gd name="connsiteX1" fmla="*/ 250723 w 2831691"/>
              <a:gd name="connsiteY1" fmla="*/ 918518 h 1832918"/>
              <a:gd name="connsiteX2" fmla="*/ 840658 w 2831691"/>
              <a:gd name="connsiteY2" fmla="*/ 299085 h 1832918"/>
              <a:gd name="connsiteX3" fmla="*/ 1637071 w 2831691"/>
              <a:gd name="connsiteY3" fmla="*/ 18866 h 1832918"/>
              <a:gd name="connsiteX4" fmla="*/ 2831691 w 2831691"/>
              <a:gd name="connsiteY4" fmla="*/ 48363 h 183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1691" h="1832918">
                <a:moveTo>
                  <a:pt x="0" y="1832918"/>
                </a:moveTo>
                <a:cubicBezTo>
                  <a:pt x="55306" y="1503537"/>
                  <a:pt x="110613" y="1174157"/>
                  <a:pt x="250723" y="918518"/>
                </a:cubicBezTo>
                <a:cubicBezTo>
                  <a:pt x="390833" y="662879"/>
                  <a:pt x="609600" y="449027"/>
                  <a:pt x="840658" y="299085"/>
                </a:cubicBezTo>
                <a:cubicBezTo>
                  <a:pt x="1071716" y="149143"/>
                  <a:pt x="1305232" y="60653"/>
                  <a:pt x="1637071" y="18866"/>
                </a:cubicBezTo>
                <a:cubicBezTo>
                  <a:pt x="1968910" y="-22921"/>
                  <a:pt x="2400300" y="12721"/>
                  <a:pt x="2831691" y="4836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Elipse"/>
          <p:cNvSpPr/>
          <p:nvPr/>
        </p:nvSpPr>
        <p:spPr>
          <a:xfrm>
            <a:off x="5717455" y="55075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CuadroTexto"/>
          <p:cNvSpPr txBox="1"/>
          <p:nvPr/>
        </p:nvSpPr>
        <p:spPr>
          <a:xfrm>
            <a:off x="5409357" y="55823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</a:t>
            </a:r>
            <a:endParaRPr lang="es-ES" b="1" dirty="0"/>
          </a:p>
        </p:txBody>
      </p:sp>
      <p:sp>
        <p:nvSpPr>
          <p:cNvPr id="154" name="153 CuadroTexto"/>
          <p:cNvSpPr txBox="1"/>
          <p:nvPr/>
        </p:nvSpPr>
        <p:spPr>
          <a:xfrm>
            <a:off x="5604996" y="50291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Q</a:t>
            </a:r>
            <a:endParaRPr lang="es-ES" b="1" dirty="0"/>
          </a:p>
        </p:txBody>
      </p:sp>
      <p:sp>
        <p:nvSpPr>
          <p:cNvPr id="157" name="156 CuadroTexto"/>
          <p:cNvSpPr txBox="1"/>
          <p:nvPr/>
        </p:nvSpPr>
        <p:spPr>
          <a:xfrm>
            <a:off x="5981557" y="5175851"/>
            <a:ext cx="6751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</a:t>
            </a:r>
            <a:r>
              <a:rPr lang="es-ES" sz="1400" b="1" dirty="0" err="1">
                <a:solidFill>
                  <a:srgbClr val="C00000"/>
                </a:solidFill>
              </a:rPr>
              <a:t>x</a:t>
            </a:r>
            <a:r>
              <a:rPr lang="es-ES" sz="1400" b="1" dirty="0" err="1" smtClean="0">
                <a:solidFill>
                  <a:srgbClr val="C00000"/>
                </a:solidFill>
              </a:rPr>
              <a:t>,f</a:t>
            </a:r>
            <a:r>
              <a:rPr lang="es-ES" sz="1400" b="1" dirty="0" smtClean="0">
                <a:solidFill>
                  <a:srgbClr val="C00000"/>
                </a:solidFill>
              </a:rPr>
              <a:t>(x))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cxnSp>
        <p:nvCxnSpPr>
          <p:cNvPr id="158" name="157 Conector recto"/>
          <p:cNvCxnSpPr/>
          <p:nvPr/>
        </p:nvCxnSpPr>
        <p:spPr>
          <a:xfrm>
            <a:off x="5820519" y="64533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CuadroTexto"/>
          <p:cNvSpPr txBox="1"/>
          <p:nvPr/>
        </p:nvSpPr>
        <p:spPr>
          <a:xfrm>
            <a:off x="5785077" y="6218728"/>
            <a:ext cx="3265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endParaRPr lang="es-ES" b="1" dirty="0">
              <a:solidFill>
                <a:srgbClr val="C00000"/>
              </a:solidFill>
            </a:endParaRPr>
          </a:p>
        </p:txBody>
      </p:sp>
      <p:cxnSp>
        <p:nvCxnSpPr>
          <p:cNvPr id="161" name="160 Conector recto"/>
          <p:cNvCxnSpPr/>
          <p:nvPr/>
        </p:nvCxnSpPr>
        <p:spPr>
          <a:xfrm flipV="1">
            <a:off x="5414510" y="4654888"/>
            <a:ext cx="792088" cy="165748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CuadroTexto"/>
          <p:cNvSpPr txBox="1"/>
          <p:nvPr/>
        </p:nvSpPr>
        <p:spPr>
          <a:xfrm>
            <a:off x="5544685" y="6504617"/>
            <a:ext cx="348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endParaRPr lang="es-ES" sz="900" b="1" dirty="0">
              <a:solidFill>
                <a:srgbClr val="C00000"/>
              </a:solidFill>
            </a:endParaRPr>
          </a:p>
        </p:txBody>
      </p:sp>
      <p:cxnSp>
        <p:nvCxnSpPr>
          <p:cNvPr id="163" name="162 Conector recto"/>
          <p:cNvCxnSpPr/>
          <p:nvPr/>
        </p:nvCxnSpPr>
        <p:spPr>
          <a:xfrm>
            <a:off x="5776678" y="644404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163 CuadroTexto"/>
          <p:cNvSpPr txBox="1"/>
          <p:nvPr/>
        </p:nvSpPr>
        <p:spPr>
          <a:xfrm>
            <a:off x="5063409" y="5299980"/>
            <a:ext cx="79060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,f(x</a:t>
            </a:r>
            <a:r>
              <a:rPr lang="es-ES" sz="900" b="1" dirty="0" smtClean="0">
                <a:solidFill>
                  <a:srgbClr val="C00000"/>
                </a:solidFill>
              </a:rPr>
              <a:t>0</a:t>
            </a:r>
            <a:r>
              <a:rPr lang="es-ES" sz="1400" b="1" dirty="0" smtClean="0">
                <a:solidFill>
                  <a:srgbClr val="C00000"/>
                </a:solidFill>
              </a:rPr>
              <a:t>))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177" name="176 Elipse"/>
          <p:cNvSpPr/>
          <p:nvPr/>
        </p:nvSpPr>
        <p:spPr>
          <a:xfrm>
            <a:off x="4644008" y="3645024"/>
            <a:ext cx="420000" cy="360040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CuadroTexto"/>
          <p:cNvSpPr txBox="1"/>
          <p:nvPr/>
        </p:nvSpPr>
        <p:spPr>
          <a:xfrm>
            <a:off x="4703165" y="3635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4</a:t>
            </a:r>
            <a:endParaRPr lang="es-ES" b="1" dirty="0"/>
          </a:p>
        </p:txBody>
      </p:sp>
      <p:graphicFrame>
        <p:nvGraphicFramePr>
          <p:cNvPr id="180" name="17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86926"/>
              </p:ext>
            </p:extLst>
          </p:nvPr>
        </p:nvGraphicFramePr>
        <p:xfrm>
          <a:off x="5267642" y="3689990"/>
          <a:ext cx="1444130" cy="44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cuación" r:id="rId12" imgW="901440" imgH="279360" progId="Equation.3">
                  <p:embed/>
                </p:oleObj>
              </mc:Choice>
              <mc:Fallback>
                <p:oleObj name="Ecuación" r:id="rId12" imgW="90144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67642" y="3689990"/>
                        <a:ext cx="1444130" cy="447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" name="18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88922"/>
              </p:ext>
            </p:extLst>
          </p:nvPr>
        </p:nvGraphicFramePr>
        <p:xfrm>
          <a:off x="2405699" y="3872661"/>
          <a:ext cx="480753" cy="32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cuación" r:id="rId14" imgW="380880" imgH="253800" progId="Equation.3">
                  <p:embed/>
                </p:oleObj>
              </mc:Choice>
              <mc:Fallback>
                <p:oleObj name="Ecuación" r:id="rId14" imgW="380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405699" y="3872661"/>
                        <a:ext cx="480753" cy="32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" name="18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727106"/>
              </p:ext>
            </p:extLst>
          </p:nvPr>
        </p:nvGraphicFramePr>
        <p:xfrm>
          <a:off x="2429879" y="541650"/>
          <a:ext cx="48101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cuación" r:id="rId16" imgW="380880" imgH="253800" progId="Equation.3">
                  <p:embed/>
                </p:oleObj>
              </mc:Choice>
              <mc:Fallback>
                <p:oleObj name="Ecuación" r:id="rId16" imgW="380880" imgH="253800" progId="Equation.3">
                  <p:embed/>
                  <p:pic>
                    <p:nvPicPr>
                      <p:cNvPr id="0" name="18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879" y="541650"/>
                        <a:ext cx="48101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" name="18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203177"/>
              </p:ext>
            </p:extLst>
          </p:nvPr>
        </p:nvGraphicFramePr>
        <p:xfrm>
          <a:off x="6887902" y="3637781"/>
          <a:ext cx="1790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cuación" r:id="rId18" imgW="1790640" imgH="571320" progId="Equation.3">
                  <p:embed/>
                </p:oleObj>
              </mc:Choice>
              <mc:Fallback>
                <p:oleObj name="Ecuación" r:id="rId18" imgW="179064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87902" y="3637781"/>
                        <a:ext cx="17907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" name="186 Rectángulo"/>
          <p:cNvSpPr/>
          <p:nvPr/>
        </p:nvSpPr>
        <p:spPr>
          <a:xfrm>
            <a:off x="7046792" y="3659406"/>
            <a:ext cx="1773680" cy="566191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88" name="18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89803"/>
              </p:ext>
            </p:extLst>
          </p:nvPr>
        </p:nvGraphicFramePr>
        <p:xfrm>
          <a:off x="7057889" y="541650"/>
          <a:ext cx="48101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cuación" r:id="rId20" imgW="380835" imgH="253890" progId="Equation.3">
                  <p:embed/>
                </p:oleObj>
              </mc:Choice>
              <mc:Fallback>
                <p:oleObj name="Ecuación" r:id="rId20" imgW="380835" imgH="253890" progId="Equation.3">
                  <p:embed/>
                  <p:pic>
                    <p:nvPicPr>
                      <p:cNvPr id="0" name="18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889" y="541650"/>
                        <a:ext cx="48101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" name="188 CuadroTexto"/>
          <p:cNvSpPr txBox="1"/>
          <p:nvPr/>
        </p:nvSpPr>
        <p:spPr>
          <a:xfrm>
            <a:off x="2051720" y="95905"/>
            <a:ext cx="526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LÍMITE </a:t>
            </a:r>
            <a:r>
              <a:rPr lang="es-ES" b="1" dirty="0" smtClean="0"/>
              <a:t>&amp; DERIVADA DE </a:t>
            </a:r>
            <a:r>
              <a:rPr lang="es-ES" b="1" dirty="0" smtClean="0"/>
              <a:t>UNA FUNCIÓN EN UN PUNTO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496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923537" y="1236453"/>
            <a:ext cx="0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923537" y="4116773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932472" y="1371600"/>
            <a:ext cx="2055352" cy="2336301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855525" y="4044765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265659" y="404624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1659135" y="404624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2382142" y="2068079"/>
            <a:ext cx="1037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y=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mx+b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1965616" y="1569296"/>
            <a:ext cx="43473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</a:rPr>
              <a:t>f(x)</a:t>
            </a:r>
            <a:endParaRPr lang="es-ES" sz="1400" b="1" dirty="0">
              <a:solidFill>
                <a:srgbClr val="C00000"/>
              </a:solidFill>
            </a:endParaRPr>
          </a:p>
        </p:txBody>
      </p:sp>
      <p:graphicFrame>
        <p:nvGraphicFramePr>
          <p:cNvPr id="58" name="5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3590"/>
              </p:ext>
            </p:extLst>
          </p:nvPr>
        </p:nvGraphicFramePr>
        <p:xfrm>
          <a:off x="5292080" y="1236453"/>
          <a:ext cx="154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cuación" r:id="rId3" imgW="1549080" imgH="368280" progId="Equation.3">
                  <p:embed/>
                </p:oleObj>
              </mc:Choice>
              <mc:Fallback>
                <p:oleObj name="Ecuación" r:id="rId3" imgW="154908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1236453"/>
                        <a:ext cx="1549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5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075193"/>
              </p:ext>
            </p:extLst>
          </p:nvPr>
        </p:nvGraphicFramePr>
        <p:xfrm>
          <a:off x="5361749" y="2006350"/>
          <a:ext cx="1511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cuación" r:id="rId5" imgW="1511280" imgH="533160" progId="Equation.3">
                  <p:embed/>
                </p:oleObj>
              </mc:Choice>
              <mc:Fallback>
                <p:oleObj name="Ecuación" r:id="rId5" imgW="151128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1749" y="2006350"/>
                        <a:ext cx="1511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5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267695"/>
              </p:ext>
            </p:extLst>
          </p:nvPr>
        </p:nvGraphicFramePr>
        <p:xfrm>
          <a:off x="3207559" y="903614"/>
          <a:ext cx="1155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cuación" r:id="rId7" imgW="1155600" imgH="368280" progId="Equation.3">
                  <p:embed/>
                </p:oleObj>
              </mc:Choice>
              <mc:Fallback>
                <p:oleObj name="Ecuación" r:id="rId7" imgW="11556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7559" y="903614"/>
                        <a:ext cx="1155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60 CuadroTexto"/>
          <p:cNvSpPr txBox="1"/>
          <p:nvPr/>
        </p:nvSpPr>
        <p:spPr>
          <a:xfrm>
            <a:off x="2650324" y="95905"/>
            <a:ext cx="385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ASÍNTOTA OBLÍCUA  DE UNA FUNCIÓN</a:t>
            </a:r>
            <a:endParaRPr lang="es-ES" b="1" dirty="0"/>
          </a:p>
        </p:txBody>
      </p:sp>
      <p:sp>
        <p:nvSpPr>
          <p:cNvPr id="64" name="63 Forma libre"/>
          <p:cNvSpPr/>
          <p:nvPr/>
        </p:nvSpPr>
        <p:spPr>
          <a:xfrm>
            <a:off x="657225" y="1371600"/>
            <a:ext cx="2257425" cy="1960714"/>
          </a:xfrm>
          <a:custGeom>
            <a:avLst/>
            <a:gdLst>
              <a:gd name="connsiteX0" fmla="*/ 0 w 2257425"/>
              <a:gd name="connsiteY0" fmla="*/ 1828800 h 1960714"/>
              <a:gd name="connsiteX1" fmla="*/ 123825 w 2257425"/>
              <a:gd name="connsiteY1" fmla="*/ 1943100 h 1960714"/>
              <a:gd name="connsiteX2" fmla="*/ 276225 w 2257425"/>
              <a:gd name="connsiteY2" fmla="*/ 1952625 h 1960714"/>
              <a:gd name="connsiteX3" fmla="*/ 438150 w 2257425"/>
              <a:gd name="connsiteY3" fmla="*/ 1866900 h 1960714"/>
              <a:gd name="connsiteX4" fmla="*/ 409575 w 2257425"/>
              <a:gd name="connsiteY4" fmla="*/ 1885950 h 1960714"/>
              <a:gd name="connsiteX5" fmla="*/ 2257425 w 2257425"/>
              <a:gd name="connsiteY5" fmla="*/ 0 h 19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7425" h="1960714">
                <a:moveTo>
                  <a:pt x="0" y="1828800"/>
                </a:moveTo>
                <a:cubicBezTo>
                  <a:pt x="38894" y="1875631"/>
                  <a:pt x="77788" y="1922463"/>
                  <a:pt x="123825" y="1943100"/>
                </a:cubicBezTo>
                <a:cubicBezTo>
                  <a:pt x="169863" y="1963738"/>
                  <a:pt x="223838" y="1965325"/>
                  <a:pt x="276225" y="1952625"/>
                </a:cubicBezTo>
                <a:cubicBezTo>
                  <a:pt x="328613" y="1939925"/>
                  <a:pt x="415925" y="1878012"/>
                  <a:pt x="438150" y="1866900"/>
                </a:cubicBezTo>
                <a:cubicBezTo>
                  <a:pt x="460375" y="1855788"/>
                  <a:pt x="409575" y="1885950"/>
                  <a:pt x="409575" y="1885950"/>
                </a:cubicBezTo>
                <a:lnTo>
                  <a:pt x="2257425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>
            <a:off x="3182045" y="804669"/>
            <a:ext cx="1243623" cy="56619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>
            <a:off x="5214526" y="1088504"/>
            <a:ext cx="1805746" cy="56619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>
            <a:off x="5214526" y="1973559"/>
            <a:ext cx="1805746" cy="56619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0" name="69 Conector recto de flecha"/>
          <p:cNvCxnSpPr/>
          <p:nvPr/>
        </p:nvCxnSpPr>
        <p:spPr>
          <a:xfrm flipH="1">
            <a:off x="3491880" y="1371600"/>
            <a:ext cx="1512168" cy="761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H="1" flipV="1">
            <a:off x="3635896" y="2252745"/>
            <a:ext cx="1440160" cy="99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flipH="1">
            <a:off x="3419872" y="1484784"/>
            <a:ext cx="216024" cy="583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CuadroTexto"/>
          <p:cNvSpPr txBox="1"/>
          <p:nvPr/>
        </p:nvSpPr>
        <p:spPr>
          <a:xfrm>
            <a:off x="2363908" y="123645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537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101</Words>
  <Application>Microsoft Office PowerPoint</Application>
  <PresentationFormat>Presentación en pantalla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Ecuación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Concha López Rodríguez</dc:creator>
  <cp:lastModifiedBy>Concha López Rodríguez</cp:lastModifiedBy>
  <cp:revision>17</cp:revision>
  <dcterms:created xsi:type="dcterms:W3CDTF">2015-02-26T22:58:58Z</dcterms:created>
  <dcterms:modified xsi:type="dcterms:W3CDTF">2015-03-04T14:57:58Z</dcterms:modified>
</cp:coreProperties>
</file>